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72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66" autoAdjust="0"/>
    <p:restoredTop sz="94660"/>
  </p:normalViewPr>
  <p:slideViewPr>
    <p:cSldViewPr>
      <p:cViewPr varScale="1">
        <p:scale>
          <a:sx n="107" d="100"/>
          <a:sy n="107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3D21-7B1B-4B36-A3CD-642FDC961BCB}" type="datetimeFigureOut">
              <a:rPr lang="hr-HR" smtClean="0"/>
              <a:t>6.2.2015.</a:t>
            </a:fld>
            <a:endParaRPr lang="hr-H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3E71-6282-4579-B675-E23762A6B745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3D21-7B1B-4B36-A3CD-642FDC961BCB}" type="datetimeFigureOut">
              <a:rPr lang="hr-HR" smtClean="0"/>
              <a:t>6.2.2015.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3E71-6282-4579-B675-E23762A6B74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3D21-7B1B-4B36-A3CD-642FDC961BCB}" type="datetimeFigureOut">
              <a:rPr lang="hr-HR" smtClean="0"/>
              <a:t>6.2.2015.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3E71-6282-4579-B675-E23762A6B745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3D21-7B1B-4B36-A3CD-642FDC961BCB}" type="datetimeFigureOut">
              <a:rPr lang="hr-HR" smtClean="0"/>
              <a:t>6.2.2015.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3E71-6282-4579-B675-E23762A6B74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3D21-7B1B-4B36-A3CD-642FDC961BCB}" type="datetimeFigureOut">
              <a:rPr lang="hr-HR" smtClean="0"/>
              <a:t>6.2.2015.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3E71-6282-4579-B675-E23762A6B74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3D21-7B1B-4B36-A3CD-642FDC961BCB}" type="datetimeFigureOut">
              <a:rPr lang="hr-HR" smtClean="0"/>
              <a:t>6.2.2015.</a:t>
            </a:fld>
            <a:endParaRPr lang="hr-H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2C3E71-6282-4579-B675-E23762A6B745}" type="slidenum">
              <a:rPr lang="hr-HR" smtClean="0"/>
              <a:t>‹#›</a:t>
            </a:fld>
            <a:endParaRPr lang="hr-H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3D21-7B1B-4B36-A3CD-642FDC961BCB}" type="datetimeFigureOut">
              <a:rPr lang="hr-HR" smtClean="0"/>
              <a:t>6.2.2015.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3E71-6282-4579-B675-E23762A6B74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3D21-7B1B-4B36-A3CD-642FDC961BCB}" type="datetimeFigureOut">
              <a:rPr lang="hr-HR" smtClean="0"/>
              <a:t>6.2.2015.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62C3E71-6282-4579-B675-E23762A6B74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9253D21-7B1B-4B36-A3CD-642FDC961BCB}" type="datetimeFigureOut">
              <a:rPr lang="hr-HR" smtClean="0"/>
              <a:t>6.2.2015.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3E71-6282-4579-B675-E23762A6B74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3D21-7B1B-4B36-A3CD-642FDC961BCB}" type="datetimeFigureOut">
              <a:rPr lang="hr-HR" smtClean="0"/>
              <a:t>6.2.2015.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3E71-6282-4579-B675-E23762A6B74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53D21-7B1B-4B36-A3CD-642FDC961BCB}" type="datetimeFigureOut">
              <a:rPr lang="hr-HR" smtClean="0"/>
              <a:t>6.2.2015.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3E71-6282-4579-B675-E23762A6B74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9253D21-7B1B-4B36-A3CD-642FDC961BCB}" type="datetimeFigureOut">
              <a:rPr lang="hr-HR" smtClean="0"/>
              <a:t>6.2.2015.</a:t>
            </a:fld>
            <a:endParaRPr lang="hr-H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62C3E71-6282-4579-B675-E23762A6B745}" type="slidenum">
              <a:rPr lang="hr-HR" smtClean="0"/>
              <a:t>‹#›</a:t>
            </a:fld>
            <a:endParaRPr lang="hr-H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Adobe Garamond Pro" pitchFamily="18" charset="-18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cientvine.com/houseofthevine.html" TargetMode="External"/><Relationship Id="rId2" Type="http://schemas.openxmlformats.org/officeDocument/2006/relationships/hyperlink" Target="http://www.purposegames.com/game/villa-romana-quiz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gDiqKUzSeZ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632" y="1052736"/>
            <a:ext cx="6480048" cy="1152128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hr-HR" sz="6600" cap="none" dirty="0">
                <a:ln/>
                <a:solidFill>
                  <a:schemeClr val="accent3"/>
                </a:solidFill>
                <a:effectLst/>
                <a:latin typeface="Adobe Fan Heiti Std B" pitchFamily="34" charset="-128"/>
                <a:ea typeface="Adobe Fan Heiti Std B" pitchFamily="34" charset="-128"/>
              </a:rPr>
              <a:t>DOMUS - INSULA - VILLA</a:t>
            </a:r>
            <a:r>
              <a:rPr lang="hr-HR" sz="6600" cap="none" dirty="0" smtClean="0">
                <a:ln/>
                <a:solidFill>
                  <a:schemeClr val="accent3"/>
                </a:solidFill>
                <a:effectLst/>
                <a:latin typeface="Adobe Fan Heiti Std B" pitchFamily="34" charset="-128"/>
                <a:ea typeface="Adobe Fan Heiti Std B" pitchFamily="34" charset="-128"/>
              </a:rPr>
              <a:t/>
            </a:r>
            <a:br>
              <a:rPr lang="hr-HR" sz="6600" cap="none" dirty="0" smtClean="0">
                <a:ln/>
                <a:solidFill>
                  <a:schemeClr val="accent3"/>
                </a:solidFill>
                <a:effectLst/>
                <a:latin typeface="Adobe Fan Heiti Std B" pitchFamily="34" charset="-128"/>
                <a:ea typeface="Adobe Fan Heiti Std B" pitchFamily="34" charset="-128"/>
              </a:rPr>
            </a:br>
            <a:r>
              <a:rPr lang="hr-HR" sz="6600" cap="none" dirty="0" smtClean="0">
                <a:ln/>
                <a:solidFill>
                  <a:schemeClr val="accent3"/>
                </a:solidFill>
                <a:effectLst/>
                <a:latin typeface="Adobe Fan Heiti Std B" pitchFamily="34" charset="-128"/>
                <a:ea typeface="Adobe Fan Heiti Std B" pitchFamily="34" charset="-128"/>
              </a:rPr>
              <a:t/>
            </a:r>
            <a:br>
              <a:rPr lang="hr-HR" sz="6600" cap="none" dirty="0" smtClean="0">
                <a:ln/>
                <a:solidFill>
                  <a:schemeClr val="accent3"/>
                </a:solidFill>
                <a:effectLst/>
                <a:latin typeface="Adobe Fan Heiti Std B" pitchFamily="34" charset="-128"/>
                <a:ea typeface="Adobe Fan Heiti Std B" pitchFamily="34" charset="-128"/>
              </a:rPr>
            </a:br>
            <a:endParaRPr lang="hr-HR" sz="6600" cap="none" dirty="0">
              <a:ln/>
              <a:solidFill>
                <a:schemeClr val="accent3"/>
              </a:solidFill>
              <a:effectLst/>
              <a:latin typeface="Adobe Fan Heiti Std B" pitchFamily="34" charset="-128"/>
              <a:ea typeface="Adobe Fan Heiti Std B" pitchFamily="34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7664" y="4365104"/>
            <a:ext cx="6480048" cy="1752600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hr-HR" sz="1200" dirty="0">
                <a:ln/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http://</a:t>
            </a:r>
            <a:r>
              <a:rPr lang="hr-HR" sz="1200" dirty="0" smtClean="0">
                <a:ln/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www.purposegames.com/game/villa-romana-quiz</a:t>
            </a:r>
            <a:endParaRPr lang="hr-HR" sz="1200" dirty="0" smtClean="0">
              <a:ln/>
              <a:solidFill>
                <a:schemeClr val="bg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r-HR" sz="1200" dirty="0">
              <a:ln/>
              <a:solidFill>
                <a:schemeClr val="bg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r-HR" sz="1200" dirty="0">
                <a:ln/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http://</a:t>
            </a:r>
            <a:r>
              <a:rPr lang="hr-HR" sz="1200" dirty="0" smtClean="0">
                <a:ln/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www.ancientvine.com/houseofthevine.html</a:t>
            </a:r>
            <a:endParaRPr lang="hr-HR" sz="1200" dirty="0" smtClean="0">
              <a:ln/>
              <a:solidFill>
                <a:schemeClr val="bg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r-HR" sz="1200" dirty="0" smtClean="0">
              <a:ln/>
              <a:solidFill>
                <a:schemeClr val="bg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r-HR" sz="1200" dirty="0" smtClean="0">
                <a:ln/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r-HR" sz="1200" dirty="0" smtClean="0">
                <a:ln/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r-HR" sz="1200" dirty="0">
                <a:ln/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https://</a:t>
            </a:r>
            <a:r>
              <a:rPr lang="hr-HR" sz="1200" dirty="0" smtClean="0">
                <a:ln/>
                <a:solidFill>
                  <a:schemeClr val="bg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www.youtube.com/watch?v=gDiqKUzSeZM</a:t>
            </a:r>
            <a:endParaRPr lang="hr-HR" sz="1200" dirty="0" smtClean="0">
              <a:ln/>
              <a:solidFill>
                <a:schemeClr val="bg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59832" y="3463280"/>
            <a:ext cx="4915768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spcBef>
                <a:spcPct val="20000"/>
              </a:spcBef>
              <a:buClr>
                <a:srgbClr val="6EA0B0"/>
              </a:buClr>
              <a:buSzPct val="80000"/>
            </a:pPr>
            <a:endParaRPr lang="hr-HR" sz="1200" dirty="0" smtClean="0">
              <a:ln/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r">
              <a:spcBef>
                <a:spcPct val="20000"/>
              </a:spcBef>
              <a:buClr>
                <a:srgbClr val="6EA0B0"/>
              </a:buClr>
              <a:buSzPct val="80000"/>
            </a:pPr>
            <a:endParaRPr lang="hr-HR" sz="1200" dirty="0">
              <a:ln/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094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http://upload.wikimedia.org/wikipedia/commons/thumb/e/e9/Domus_romana_Vector002.svg/2000px-Domus_romana_Vector002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4664"/>
            <a:ext cx="3204227" cy="57606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5" name="Rectangle 4"/>
          <p:cNvSpPr/>
          <p:nvPr/>
        </p:nvSpPr>
        <p:spPr>
          <a:xfrm>
            <a:off x="971600" y="1556791"/>
            <a:ext cx="4248472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lvl="0">
              <a:spcBef>
                <a:spcPct val="0"/>
              </a:spcBef>
            </a:pPr>
            <a:r>
              <a:rPr lang="hr-HR" sz="5400" b="1" dirty="0">
                <a:ln/>
                <a:solidFill>
                  <a:schemeClr val="accent3"/>
                </a:solidFill>
                <a:ea typeface="+mj-ea"/>
                <a:cs typeface="+mj-cs"/>
              </a:rPr>
              <a:t>DOMUS</a:t>
            </a:r>
          </a:p>
        </p:txBody>
      </p:sp>
    </p:spTree>
    <p:extLst>
      <p:ext uri="{BB962C8B-B14F-4D97-AF65-F5344CB8AC3E}">
        <p14:creationId xmlns:p14="http://schemas.microsoft.com/office/powerpoint/2010/main" val="182737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hr-HR" b="1" dirty="0" smtClean="0">
                <a:ln/>
                <a:solidFill>
                  <a:schemeClr val="accent3"/>
                </a:solidFill>
              </a:rPr>
              <a:t>TABERNA</a:t>
            </a:r>
            <a:endParaRPr lang="hr-HR" b="1" dirty="0">
              <a:ln/>
              <a:solidFill>
                <a:schemeClr val="accent3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 smtClean="0"/>
              <a:t/>
            </a:r>
            <a:br>
              <a:rPr lang="hr-HR" dirty="0" smtClean="0"/>
            </a:br>
            <a:endParaRPr lang="hr-HR" dirty="0"/>
          </a:p>
        </p:txBody>
      </p:sp>
      <p:pic>
        <p:nvPicPr>
          <p:cNvPr id="1030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2512" y="2934494"/>
            <a:ext cx="2466975" cy="18573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3810000" cy="2838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918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hr-HR" b="1" dirty="0" smtClean="0">
                <a:ln/>
                <a:solidFill>
                  <a:schemeClr val="accent3"/>
                </a:solidFill>
                <a:latin typeface="Adobe Garamond Pro" pitchFamily="18" charset="-18"/>
              </a:rPr>
              <a:t>VESTIBULUM</a:t>
            </a:r>
            <a:endParaRPr lang="hr-HR" b="1" dirty="0">
              <a:ln/>
              <a:solidFill>
                <a:schemeClr val="accent3"/>
              </a:solidFill>
              <a:latin typeface="Adobe Garamond Pro" pitchFamily="18" charset="-18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139109"/>
            <a:ext cx="4040188" cy="2698845"/>
          </a:xfrm>
          <a:prstGeom prst="rect">
            <a:avLst/>
          </a:prstGeom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16622" y="2409903"/>
            <a:ext cx="2298580" cy="2157257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44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hr-HR" b="1" dirty="0" smtClean="0">
                <a:ln/>
                <a:solidFill>
                  <a:schemeClr val="accent3"/>
                </a:solidFill>
              </a:rPr>
              <a:t>ATRIUM</a:t>
            </a:r>
            <a:endParaRPr lang="hr-HR" b="1" dirty="0">
              <a:ln/>
              <a:solidFill>
                <a:schemeClr val="accent3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370607"/>
            <a:ext cx="5976664" cy="4590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 flipV="1">
            <a:off x="971600" y="2060848"/>
            <a:ext cx="2160240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23528" y="177281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latin typeface="Adobe Fan Heiti Std B" pitchFamily="34" charset="-128"/>
                <a:ea typeface="Adobe Fan Heiti Std B" pitchFamily="34" charset="-128"/>
              </a:rPr>
              <a:t>lararium</a:t>
            </a:r>
            <a:endParaRPr lang="hr-HR" dirty="0">
              <a:latin typeface="Adobe Fan Heiti Std B" pitchFamily="34" charset="-128"/>
              <a:ea typeface="Adobe Fan Heiti Std B" pitchFamily="34" charset="-128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043608" y="4509121"/>
            <a:ext cx="302433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23528" y="5013177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impluvium</a:t>
            </a:r>
            <a:endParaRPr lang="hr-HR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283968" y="980728"/>
            <a:ext cx="2664296" cy="9767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660232" y="638267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compluvium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1241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ancientvine.com/avimage/DOMUS/tab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3" y="2996953"/>
            <a:ext cx="3602783" cy="27690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148" name="Picture 4" descr="http://www.ancientvine.com/avimage/DOMUS/ta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890053"/>
            <a:ext cx="5042943" cy="387598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hr-HR" b="1" dirty="0" smtClean="0">
                <a:ln/>
                <a:solidFill>
                  <a:schemeClr val="accent3"/>
                </a:solidFill>
              </a:rPr>
              <a:t>TABLINUM</a:t>
            </a:r>
            <a:endParaRPr lang="hr-HR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44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94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96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7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79" tmFilter="0, 0; 0.125,0.2665; 0.25,0.4; 0.375,0.465; 0.5,0.5;  0.625,0.535; 0.75,0.6; 0.875,0.7335; 1,1">
                                          <p:stCondLst>
                                            <p:cond delay="107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39" tmFilter="0, 0; 0.125,0.2665; 0.25,0.4; 0.375,0.465; 0.5,0.5;  0.625,0.535; 0.75,0.6; 0.875,0.7335; 1,1">
                                          <p:stCondLst>
                                            <p:cond delay="2152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67" tmFilter="0, 0; 0.125,0.2665; 0.25,0.4; 0.375,0.465; 0.5,0.5;  0.625,0.535; 0.75,0.6; 0.875,0.7335; 1,1">
                                          <p:stCondLst>
                                            <p:cond delay="2691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42">
                                          <p:stCondLst>
                                            <p:cond delay="1056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70" decel="50000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42">
                                          <p:stCondLst>
                                            <p:cond delay="2132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70" decel="50000">
                                          <p:stCondLst>
                                            <p:cond delay="217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42">
                                          <p:stCondLst>
                                            <p:cond delay="266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70" decel="50000">
                                          <p:stCondLst>
                                            <p:cond delay="271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42">
                                          <p:stCondLst>
                                            <p:cond delay="293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70" decel="50000">
                                          <p:stCondLst>
                                            <p:cond delay="298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hr-HR" b="1" dirty="0" smtClean="0">
                <a:ln/>
                <a:solidFill>
                  <a:schemeClr val="accent3"/>
                </a:solidFill>
              </a:rPr>
              <a:t>TRICLINIUM</a:t>
            </a:r>
            <a:endParaRPr lang="hr-HR" b="1" dirty="0">
              <a:ln/>
              <a:solidFill>
                <a:schemeClr val="accent3"/>
              </a:solidFill>
            </a:endParaRPr>
          </a:p>
        </p:txBody>
      </p:sp>
      <p:pic>
        <p:nvPicPr>
          <p:cNvPr id="7170" name="Picture 2" descr="http://www.ancientvine.com/avimage/DOMUS/din1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7" y="1484784"/>
            <a:ext cx="6123063" cy="47061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48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hr-HR" b="1" dirty="0" smtClean="0">
                <a:ln/>
                <a:solidFill>
                  <a:schemeClr val="accent3"/>
                </a:solidFill>
              </a:rPr>
              <a:t>CUBICULUM</a:t>
            </a:r>
            <a:endParaRPr lang="hr-HR" b="1" dirty="0">
              <a:ln/>
              <a:solidFill>
                <a:schemeClr val="accent3"/>
              </a:solidFill>
            </a:endParaRPr>
          </a:p>
        </p:txBody>
      </p:sp>
      <p:pic>
        <p:nvPicPr>
          <p:cNvPr id="8194" name="Picture 2" descr="http://pages.uoregon.edu/jnicols/Rom-pix/rep-pix/boscoreale_cubiculum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01" y="1196752"/>
            <a:ext cx="5175847" cy="34563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4.bp.blogspot.com/-IWuPI7geUIk/T57et_dN0OI/AAAAAAAAAJs/ecSJ800J2pY/s1600/100_77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89040"/>
            <a:ext cx="3816424" cy="2862318"/>
          </a:xfrm>
          <a:prstGeom prst="ellipse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18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hr-HR" b="1" dirty="0" smtClean="0">
                <a:ln/>
                <a:solidFill>
                  <a:schemeClr val="accent3"/>
                </a:solidFill>
              </a:rPr>
              <a:t>CULINA</a:t>
            </a:r>
            <a:endParaRPr lang="hr-HR" b="1" dirty="0">
              <a:ln/>
              <a:solidFill>
                <a:schemeClr val="accent3"/>
              </a:solidFill>
            </a:endParaRPr>
          </a:p>
        </p:txBody>
      </p:sp>
      <p:pic>
        <p:nvPicPr>
          <p:cNvPr id="2050" name="Picture 2" descr="https://s3.amazonaws.com/aworlds_media/ibase_1/00/11/56/00115683_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9" y="1268760"/>
            <a:ext cx="6699127" cy="514891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97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hr-HR" sz="4400" b="1" dirty="0" smtClean="0">
                <a:ln/>
                <a:solidFill>
                  <a:schemeClr val="accent3"/>
                </a:solidFill>
              </a:rPr>
              <a:t>PERISTYLUM</a:t>
            </a:r>
            <a:endParaRPr lang="hr-HR" b="1" dirty="0">
              <a:ln/>
              <a:solidFill>
                <a:schemeClr val="accent3"/>
              </a:solidFill>
            </a:endParaRPr>
          </a:p>
        </p:txBody>
      </p:sp>
      <p:pic>
        <p:nvPicPr>
          <p:cNvPr id="1026" name="Picture 2" descr="http://www.ancientvine.com/avimage/DOMUS/peri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847" y="1052736"/>
            <a:ext cx="6411095" cy="492753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702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LATRINA</a:t>
            </a:r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908720"/>
            <a:ext cx="3240000" cy="427069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4320000" cy="324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605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hr-HR" dirty="0" smtClean="0"/>
              <a:t>INSULA</a:t>
            </a:r>
            <a:endParaRPr lang="hr-H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9285" y="1600200"/>
            <a:ext cx="5903430" cy="4525963"/>
          </a:xfrm>
          <a:prstGeom prst="rect">
            <a:avLst/>
          </a:prstGeom>
          <a:noFill/>
          <a:ln>
            <a:noFill/>
          </a:ln>
          <a:effectLst>
            <a:glow rad="850900">
              <a:schemeClr val="accent5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718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nsulae; apartment-like hous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48680"/>
            <a:ext cx="5498232" cy="564017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21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hr-HR" dirty="0" smtClean="0"/>
              <a:t>VILLA RUSTICA</a:t>
            </a:r>
            <a:endParaRPr lang="hr-H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16832"/>
            <a:ext cx="5702518" cy="41200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21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image.slidesharecdn.com/romanhouses-140114131740-phpapp01/95/the-houses-in-the-acient-rome-35-638.jpg?cb=13897271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42262"/>
            <a:ext cx="7323786" cy="54985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15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Garamond Pro" pitchFamily="18" charset="-18"/>
              </a:rPr>
              <a:t>VILLA</a:t>
            </a:r>
            <a:r>
              <a:rPr lang="hr-H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hr-H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Garamond Pro" pitchFamily="18" charset="-18"/>
              </a:rPr>
              <a:t>SUBURBANA</a:t>
            </a:r>
            <a:endParaRPr lang="hr-H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dobe Garamond Pro" pitchFamily="18" charset="-18"/>
            </a:endParaRPr>
          </a:p>
        </p:txBody>
      </p:sp>
      <p:pic>
        <p:nvPicPr>
          <p:cNvPr id="5122" name="Picture 2" descr="http://www.classics.upenn.edu/myth/content/tools/media/0000698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94" y="1268760"/>
            <a:ext cx="7675486" cy="527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906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746</TotalTime>
  <Words>29</Words>
  <Application>Microsoft Office PowerPoint</Application>
  <PresentationFormat>On-screen Show (4:3)</PresentationFormat>
  <Paragraphs>23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Technic</vt:lpstr>
      <vt:lpstr>DOMUS - INSULA - VILLA  </vt:lpstr>
      <vt:lpstr>PowerPoint Presentation</vt:lpstr>
      <vt:lpstr>TABERNA</vt:lpstr>
      <vt:lpstr>VESTIBULUM</vt:lpstr>
      <vt:lpstr>ATRIUM</vt:lpstr>
      <vt:lpstr>TABLINUM</vt:lpstr>
      <vt:lpstr>TRICLINIUM</vt:lpstr>
      <vt:lpstr>CUBICULUM</vt:lpstr>
      <vt:lpstr>CULINA</vt:lpstr>
      <vt:lpstr>PERISTYLUM</vt:lpstr>
      <vt:lpstr>LATRINA</vt:lpstr>
      <vt:lpstr>INSULA</vt:lpstr>
      <vt:lpstr>PowerPoint Presentation</vt:lpstr>
      <vt:lpstr>VILLA RUSTICA</vt:lpstr>
      <vt:lpstr>PowerPoint Presentation</vt:lpstr>
      <vt:lpstr>VILLA SUBURBANA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DOMUS - INSULA - VILLA</dc:title>
  <dc:creator>Vrsa</dc:creator>
  <cp:lastModifiedBy>Vrsa</cp:lastModifiedBy>
  <cp:revision>21</cp:revision>
  <dcterms:created xsi:type="dcterms:W3CDTF">2015-01-27T10:31:14Z</dcterms:created>
  <dcterms:modified xsi:type="dcterms:W3CDTF">2015-02-06T07:17:52Z</dcterms:modified>
</cp:coreProperties>
</file>